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3528392"/>
          </a:xfrm>
        </p:spPr>
        <p:txBody>
          <a:bodyPr>
            <a:normAutofit/>
          </a:bodyPr>
          <a:lstStyle/>
          <a:p>
            <a:r>
              <a:rPr lang="ru-RU" dirty="0" smtClean="0"/>
              <a:t>Стратотипы границ в международной стратиграфической шкале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10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Хемостратиграфические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Новый </a:t>
            </a:r>
            <a:r>
              <a:rPr lang="ru-RU" dirty="0"/>
              <a:t>тип GSSP, который стал выделяться совсем недавно, включает рубежи ярусов, зафиксированные по аномалиям в изотопном составе кислорода и углерода биогенных карбонатов (δ18О и δ13C).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Таких </a:t>
            </a:r>
            <a:r>
              <a:rPr lang="ru-RU" dirty="0"/>
              <a:t>GSSP пока только три, и все они установлены в кайнозое: нижние границы </a:t>
            </a:r>
            <a:r>
              <a:rPr lang="ru-RU" dirty="0" err="1" smtClean="0"/>
              <a:t>серравальского</a:t>
            </a:r>
            <a:r>
              <a:rPr lang="ru-RU" dirty="0" smtClean="0"/>
              <a:t>, </a:t>
            </a:r>
            <a:r>
              <a:rPr lang="ru-RU" dirty="0" err="1"/>
              <a:t>ипрского</a:t>
            </a:r>
            <a:r>
              <a:rPr lang="ru-RU" dirty="0"/>
              <a:t> и </a:t>
            </a:r>
            <a:r>
              <a:rPr lang="ru-RU" dirty="0" err="1" smtClean="0"/>
              <a:t>зеландского</a:t>
            </a:r>
            <a:r>
              <a:rPr lang="ru-RU" dirty="0" smtClean="0"/>
              <a:t> ярусов.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48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Импактные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К </a:t>
            </a:r>
            <a:r>
              <a:rPr lang="ru-RU" dirty="0"/>
              <a:t>этому типу относится лишь один GSSP – основание датского яруса или граница мезозоя и кайнозоя, зафиксированная в Тунисе (разрез Эль-</a:t>
            </a:r>
            <a:r>
              <a:rPr lang="ru-RU" dirty="0" err="1"/>
              <a:t>Кеф</a:t>
            </a:r>
            <a:r>
              <a:rPr lang="ru-RU" dirty="0"/>
              <a:t>) по иридиевой аномалии в подошве пограничного глинистого горизонта, имеющего </a:t>
            </a:r>
            <a:r>
              <a:rPr lang="ru-RU" dirty="0" err="1"/>
              <a:t>импактную</a:t>
            </a:r>
            <a:r>
              <a:rPr lang="ru-RU" dirty="0"/>
              <a:t> природу.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559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Климатические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К </a:t>
            </a:r>
            <a:r>
              <a:rPr lang="ru-RU" dirty="0"/>
              <a:t>рубежам, на которых фиксируются резкие климатические сдвиги, относятся GSSP двух наиболее молодых подразделений – </a:t>
            </a:r>
            <a:r>
              <a:rPr lang="ru-RU" dirty="0" err="1"/>
              <a:t>голоценового</a:t>
            </a:r>
            <a:r>
              <a:rPr lang="ru-RU" dirty="0"/>
              <a:t> отдела и верхнего плейстоценового </a:t>
            </a:r>
            <a:r>
              <a:rPr lang="ru-RU" dirty="0" smtClean="0"/>
              <a:t> (</a:t>
            </a:r>
            <a:r>
              <a:rPr lang="ru-RU" dirty="0" err="1" smtClean="0"/>
              <a:t>тарантского</a:t>
            </a:r>
            <a:r>
              <a:rPr lang="ru-RU" dirty="0" smtClean="0"/>
              <a:t>) </a:t>
            </a:r>
            <a:r>
              <a:rPr lang="ru-RU" dirty="0"/>
              <a:t>яруса.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229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Технология конструирования современной МСШ была выбрана абсолютно различной для двух ее </a:t>
            </a:r>
            <a:r>
              <a:rPr lang="ru-RU" sz="2400" dirty="0" smtClean="0"/>
              <a:t>частей: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В докембрийской части использовано </a:t>
            </a:r>
            <a:r>
              <a:rPr lang="ru-RU" dirty="0" smtClean="0"/>
              <a:t> </a:t>
            </a:r>
            <a:r>
              <a:rPr lang="ru-RU" dirty="0"/>
              <a:t>формальное деление на примерно равные отрезки времени в архее (</a:t>
            </a:r>
            <a:r>
              <a:rPr lang="ru-RU" dirty="0" err="1"/>
              <a:t>эо</a:t>
            </a:r>
            <a:r>
              <a:rPr lang="ru-RU" dirty="0"/>
              <a:t>-, </a:t>
            </a:r>
            <a:r>
              <a:rPr lang="ru-RU" dirty="0" err="1"/>
              <a:t>палео</a:t>
            </a:r>
            <a:r>
              <a:rPr lang="ru-RU" dirty="0"/>
              <a:t>-, мезо- и </a:t>
            </a:r>
            <a:r>
              <a:rPr lang="ru-RU" dirty="0" err="1"/>
              <a:t>неоархей</a:t>
            </a:r>
            <a:r>
              <a:rPr lang="ru-RU" dirty="0"/>
              <a:t>, длительностью по 400–300 млн лет) и в </a:t>
            </a:r>
            <a:r>
              <a:rPr lang="ru-RU" dirty="0" err="1"/>
              <a:t>палео</a:t>
            </a:r>
            <a:r>
              <a:rPr lang="ru-RU" dirty="0"/>
              <a:t>-, мезо- и </a:t>
            </a:r>
            <a:r>
              <a:rPr lang="ru-RU" dirty="0" err="1"/>
              <a:t>неопротерозое</a:t>
            </a:r>
            <a:r>
              <a:rPr lang="ru-RU" dirty="0"/>
              <a:t> (по 3–4 системы длительностью около 200 млн лет). Их нижние границы определены через </a:t>
            </a:r>
            <a:r>
              <a:rPr lang="ru-RU" b="1" dirty="0"/>
              <a:t>«глобальные стандартные стратиграфические возрасты» (</a:t>
            </a:r>
            <a:r>
              <a:rPr lang="ru-RU" b="1" dirty="0" err="1"/>
              <a:t>Global</a:t>
            </a:r>
            <a:r>
              <a:rPr lang="ru-RU" b="1" dirty="0"/>
              <a:t> </a:t>
            </a:r>
            <a:r>
              <a:rPr lang="ru-RU" b="1" dirty="0" err="1"/>
              <a:t>Standard</a:t>
            </a:r>
            <a:r>
              <a:rPr lang="ru-RU" b="1" dirty="0"/>
              <a:t> </a:t>
            </a:r>
            <a:r>
              <a:rPr lang="ru-RU" b="1" dirty="0" err="1"/>
              <a:t>Stratigraphic</a:t>
            </a:r>
            <a:r>
              <a:rPr lang="ru-RU" b="1" dirty="0"/>
              <a:t> </a:t>
            </a:r>
            <a:r>
              <a:rPr lang="ru-RU" b="1" dirty="0" err="1"/>
              <a:t>Age</a:t>
            </a:r>
            <a:r>
              <a:rPr lang="ru-RU" b="1" dirty="0"/>
              <a:t> ‒ GSSA).</a:t>
            </a:r>
            <a:r>
              <a:rPr lang="ru-RU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694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Основной принцип создания МСШ в </a:t>
            </a:r>
            <a:r>
              <a:rPr lang="ru-RU" dirty="0" err="1"/>
              <a:t>фанерозойской</a:t>
            </a:r>
            <a:r>
              <a:rPr lang="ru-RU" dirty="0"/>
              <a:t> ее части – фиксация объёма подразделений в виде стратотипов границ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 </a:t>
            </a:r>
            <a:r>
              <a:rPr lang="ru-RU" b="1" dirty="0"/>
              <a:t>ГСРТ</a:t>
            </a:r>
            <a:r>
              <a:rPr lang="ru-RU" dirty="0"/>
              <a:t> (</a:t>
            </a:r>
            <a:r>
              <a:rPr lang="ru-RU" b="1" dirty="0"/>
              <a:t>глобальных стратотипических разрезов и точек)</a:t>
            </a:r>
            <a:r>
              <a:rPr lang="ru-RU" dirty="0"/>
              <a:t> или </a:t>
            </a:r>
            <a:endParaRPr lang="ru-RU" dirty="0" smtClean="0"/>
          </a:p>
          <a:p>
            <a:pPr algn="just"/>
            <a:r>
              <a:rPr lang="ru-RU" b="1" dirty="0" smtClean="0"/>
              <a:t>GSSP </a:t>
            </a:r>
            <a:r>
              <a:rPr lang="ru-RU" b="1" dirty="0"/>
              <a:t>(</a:t>
            </a:r>
            <a:r>
              <a:rPr lang="ru-RU" b="1" dirty="0" err="1"/>
              <a:t>Global</a:t>
            </a:r>
            <a:r>
              <a:rPr lang="ru-RU" b="1" dirty="0"/>
              <a:t> </a:t>
            </a:r>
            <a:r>
              <a:rPr lang="ru-RU" b="1" dirty="0" err="1"/>
              <a:t>Stratotype</a:t>
            </a:r>
            <a:r>
              <a:rPr lang="ru-RU" b="1" dirty="0"/>
              <a:t> </a:t>
            </a:r>
            <a:r>
              <a:rPr lang="ru-RU" b="1" dirty="0" err="1"/>
              <a:t>Section</a:t>
            </a:r>
            <a:r>
              <a:rPr lang="ru-RU" b="1" dirty="0"/>
              <a:t> </a:t>
            </a:r>
            <a:r>
              <a:rPr lang="ru-RU" b="1" dirty="0" err="1"/>
              <a:t>and</a:t>
            </a:r>
            <a:r>
              <a:rPr lang="ru-RU" b="1" dirty="0"/>
              <a:t> </a:t>
            </a:r>
            <a:r>
              <a:rPr lang="ru-RU" b="1" dirty="0" err="1"/>
              <a:t>Point</a:t>
            </a:r>
            <a:r>
              <a:rPr lang="ru-RU" b="1" dirty="0"/>
              <a:t>), </a:t>
            </a:r>
            <a:endParaRPr lang="ru-RU" b="1" dirty="0" smtClean="0"/>
          </a:p>
          <a:p>
            <a:pPr algn="just"/>
            <a:r>
              <a:rPr lang="ru-RU" dirty="0" smtClean="0"/>
              <a:t>т.е</a:t>
            </a:r>
            <a:r>
              <a:rPr lang="ru-RU" dirty="0"/>
              <a:t>. точка, выбранная в конкретном разрезе толщи пород и в определенном географическом районе, являющаяся стандартом для определения нижней границы каждого подразделения </a:t>
            </a:r>
            <a:r>
              <a:rPr lang="ru-RU" dirty="0" smtClean="0"/>
              <a:t>МСШ.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739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В соответствии с правилами установления GSSP, сначала осуществляется выбор маркера границы, а затем подбирается подходящий разрез, в котором и закрепляется «</a:t>
            </a:r>
            <a:r>
              <a:rPr lang="ru-RU" b="1" dirty="0"/>
              <a:t>золотой гвоздь</a:t>
            </a:r>
            <a:r>
              <a:rPr lang="ru-RU" dirty="0"/>
              <a:t>». </a:t>
            </a:r>
            <a:endParaRPr lang="ru-RU" dirty="0" smtClean="0"/>
          </a:p>
          <a:p>
            <a:pPr algn="just"/>
            <a:r>
              <a:rPr lang="ru-RU" dirty="0" smtClean="0"/>
              <a:t>На </a:t>
            </a:r>
            <a:r>
              <a:rPr lang="ru-RU" dirty="0"/>
              <a:t>практике эти две задачи решаются чаще всего параллельно. Также принято, что границы подразделений более высокого ранга должны совпадать с границей одного из подразделений низшего ранга, каковым в МСШ является ярус.</a:t>
            </a:r>
          </a:p>
          <a:p>
            <a:pPr algn="just"/>
            <a:r>
              <a:rPr lang="ru-RU" dirty="0"/>
              <a:t>В случае, если какой-либо из существующих региональных ярусов считается пригодным для его включения в МСШ, то рекомендуется выбирать его GSSP вблизи принимаемой на текущий момент нижней границы.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735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4000" dirty="0"/>
              <a:t>На начало 2013 г. из 100 ярусов получили свои GSSP только 64. </a:t>
            </a:r>
            <a:endParaRPr lang="ru-RU" sz="4000" dirty="0" smtClean="0"/>
          </a:p>
          <a:p>
            <a:endParaRPr lang="ru-RU" sz="4000" dirty="0" smtClean="0"/>
          </a:p>
          <a:p>
            <a:pPr algn="just"/>
            <a:r>
              <a:rPr lang="ru-RU" sz="4000" dirty="0" smtClean="0"/>
              <a:t>Анализ </a:t>
            </a:r>
            <a:r>
              <a:rPr lang="ru-RU" sz="4000" dirty="0"/>
              <a:t>этих GSSP позволяет выделить несколько их типов.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24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Биостратиграфические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Это </a:t>
            </a:r>
            <a:r>
              <a:rPr lang="ru-RU" dirty="0"/>
              <a:t>наиболее распространенный тип, к нему относятся границы 51 яруса – все в мезозое и почти все в палеозое. </a:t>
            </a:r>
            <a:endParaRPr lang="ru-RU" dirty="0" smtClean="0"/>
          </a:p>
          <a:p>
            <a:pPr algn="just"/>
            <a:r>
              <a:rPr lang="ru-RU" dirty="0" smtClean="0"/>
              <a:t>Согласно </a:t>
            </a:r>
            <a:r>
              <a:rPr lang="ru-RU" dirty="0"/>
              <a:t>правилам, в качестве маркера должен выбираться вид в единой филогенетической последовательности в конкретном разрезе на том уровне, где наличие переходных форм позволяет установить его истинное первое появление. На практике это требование не всегда удается выполнить.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878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Использованы следующие группы: конодонты (17 границ, из них 1 в мезозое), граптолиты (13 границ, все в палеозое), </a:t>
            </a:r>
            <a:r>
              <a:rPr lang="ru-RU" dirty="0" err="1"/>
              <a:t>аммоноидеи</a:t>
            </a:r>
            <a:r>
              <a:rPr lang="ru-RU" dirty="0"/>
              <a:t> (10 границ, все в мезозое), фораминиферы (4 границы, по одной в палеозое и мезозое и 2 в кайнозое), трилобиты (3 границы в палеозое), известковый наннопланктон (2 границы в кайнозое), </a:t>
            </a:r>
            <a:r>
              <a:rPr lang="ru-RU" dirty="0" err="1"/>
              <a:t>брахиоподы</a:t>
            </a:r>
            <a:r>
              <a:rPr lang="ru-RU" dirty="0"/>
              <a:t> (1 граница в палеозое), двустворчатые моллюски (1 граница в мезозое).</a:t>
            </a:r>
          </a:p>
          <a:p>
            <a:pPr algn="just"/>
            <a:r>
              <a:rPr lang="ru-RU" dirty="0"/>
              <a:t>Для нижней границы олигоцена, вопреки правилам, в качестве маркера выбрано не событие первого появления, а исчезновение планктонных фораминифер семейства </a:t>
            </a:r>
            <a:r>
              <a:rPr lang="ru-RU" dirty="0" err="1"/>
              <a:t>Hantkeninidae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99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Ихнологические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К </a:t>
            </a:r>
            <a:r>
              <a:rPr lang="ru-RU" dirty="0"/>
              <a:t>этому типу принадлежит только одна, но чрезвычайно важная граница – GSSP основания </a:t>
            </a:r>
            <a:r>
              <a:rPr lang="ru-RU" dirty="0" err="1"/>
              <a:t>фанерозоя</a:t>
            </a:r>
            <a:r>
              <a:rPr lang="ru-RU" dirty="0"/>
              <a:t>, совпадающего с основанием кембрийской системы, её нижнего отдела и </a:t>
            </a:r>
            <a:r>
              <a:rPr lang="ru-RU" dirty="0" err="1"/>
              <a:t>фортунского</a:t>
            </a:r>
            <a:r>
              <a:rPr lang="ru-RU" dirty="0"/>
              <a:t> яруса. В качестве маркера этой границы в 1992 г. выбрано первое появление в разрезе на п-ове Ньюфаундленд в Канаде </a:t>
            </a:r>
            <a:r>
              <a:rPr lang="ru-RU" dirty="0" err="1"/>
              <a:t>ихнофоссилии</a:t>
            </a:r>
            <a:r>
              <a:rPr lang="ru-RU" dirty="0"/>
              <a:t> </a:t>
            </a:r>
            <a:r>
              <a:rPr lang="ru-RU" i="1" dirty="0" err="1"/>
              <a:t>Trichophycus</a:t>
            </a:r>
            <a:r>
              <a:rPr lang="ru-RU" i="1" dirty="0"/>
              <a:t> </a:t>
            </a:r>
            <a:r>
              <a:rPr lang="ru-RU" i="1" dirty="0" err="1"/>
              <a:t>pedum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600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Магнитостратиграфические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Границ</a:t>
            </a:r>
            <a:r>
              <a:rPr lang="ru-RU" dirty="0"/>
              <a:t>, выбранных по смене намагниченности осадочных толщ, всего 6 и все они кайнозойские. Это связано с тем, что </a:t>
            </a:r>
            <a:r>
              <a:rPr lang="ru-RU" dirty="0" err="1"/>
              <a:t>магнитостратиграфическая</a:t>
            </a:r>
            <a:r>
              <a:rPr lang="ru-RU" dirty="0"/>
              <a:t> шкала достигла необходимой точности только для наиболее молодого интервала геологической летописи.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Таким </a:t>
            </a:r>
            <a:r>
              <a:rPr lang="ru-RU" dirty="0"/>
              <a:t>способом зафиксировано основание </a:t>
            </a:r>
            <a:r>
              <a:rPr lang="ru-RU" dirty="0" err="1"/>
              <a:t>гелазского</a:t>
            </a:r>
            <a:r>
              <a:rPr lang="ru-RU" dirty="0"/>
              <a:t> яруса, </a:t>
            </a:r>
            <a:r>
              <a:rPr lang="ru-RU" dirty="0" err="1"/>
              <a:t>аквитанского</a:t>
            </a:r>
            <a:r>
              <a:rPr lang="ru-RU" dirty="0"/>
              <a:t> яруса и </a:t>
            </a:r>
            <a:r>
              <a:rPr lang="ru-RU" dirty="0" err="1"/>
              <a:t>танетского</a:t>
            </a:r>
            <a:r>
              <a:rPr lang="ru-RU" dirty="0"/>
              <a:t> яруса. Считается, что физические границы не скользят во времени и могут быть прослежены глобально в толщах совершенно различного генезиса, однако без биостратиграфического контроля они не могут быть корректно идентифицированы.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86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862C94-BE43-4853-9F73-15878E8BBAB7}"/>
</file>

<file path=customXml/itemProps2.xml><?xml version="1.0" encoding="utf-8"?>
<ds:datastoreItem xmlns:ds="http://schemas.openxmlformats.org/officeDocument/2006/customXml" ds:itemID="{08B0DC99-9609-4D21-B266-30906D237472}"/>
</file>

<file path=customXml/itemProps3.xml><?xml version="1.0" encoding="utf-8"?>
<ds:datastoreItem xmlns:ds="http://schemas.openxmlformats.org/officeDocument/2006/customXml" ds:itemID="{EF295313-C6DB-4A6F-B893-C885379D6953}"/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</TotalTime>
  <Words>676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Стратотипы границ в международной стратиграфической шкале</vt:lpstr>
      <vt:lpstr>Технология конструирования современной МСШ была выбрана абсолютно различной для двух ее частей:</vt:lpstr>
      <vt:lpstr>Презентация PowerPoint</vt:lpstr>
      <vt:lpstr>Презентация PowerPoint</vt:lpstr>
      <vt:lpstr>Презентация PowerPoint</vt:lpstr>
      <vt:lpstr>Биостратиграфические</vt:lpstr>
      <vt:lpstr>Презентация PowerPoint</vt:lpstr>
      <vt:lpstr>Ихнологические</vt:lpstr>
      <vt:lpstr>Магнитостратиграфические</vt:lpstr>
      <vt:lpstr>Хемостратиграфические</vt:lpstr>
      <vt:lpstr>Импактные</vt:lpstr>
      <vt:lpstr>Климатические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Стратотипы границ в международной стратиграфической шкале</dc:title>
  <cp:lastModifiedBy>Ангу</cp:lastModifiedBy>
  <cp:revision>7</cp:revision>
  <dcterms:modified xsi:type="dcterms:W3CDTF">2013-10-14T11:58:33Z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